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1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362DEB"/>
                </a:solidFill>
              </a:rPr>
              <a:t>Личностно ориентированное обучение (ЛОО) в условиях перехода на российское законодательство и ФГОС</a:t>
            </a:r>
            <a:endParaRPr lang="ru-RU" sz="3600" b="1" dirty="0">
              <a:solidFill>
                <a:srgbClr val="362DE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348880"/>
            <a:ext cx="6786500" cy="350897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6858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</a:t>
            </a:r>
            <a:r>
              <a:rPr lang="ru-RU" b="1" u="sng" dirty="0" smtClean="0">
                <a:solidFill>
                  <a:schemeClr val="tx1"/>
                </a:solidFill>
              </a:rPr>
              <a:t>Подготовила</a:t>
            </a:r>
            <a:r>
              <a:rPr lang="ru-RU" b="1" dirty="0" smtClean="0">
                <a:solidFill>
                  <a:schemeClr val="tx1"/>
                </a:solidFill>
              </a:rPr>
              <a:t>:  </a:t>
            </a:r>
            <a:r>
              <a:rPr lang="ru-RU" b="1" i="1" dirty="0" smtClean="0">
                <a:solidFill>
                  <a:schemeClr val="tx1"/>
                </a:solidFill>
              </a:rPr>
              <a:t>слушатель курсов       </a:t>
            </a:r>
          </a:p>
          <a:p>
            <a:pPr marL="6858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повышения квалификации </a:t>
            </a:r>
          </a:p>
          <a:p>
            <a:pPr marL="6858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по направлению резерв</a:t>
            </a:r>
          </a:p>
          <a:p>
            <a:pPr marL="6858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 руководителей общеобразовательных  </a:t>
            </a:r>
          </a:p>
          <a:p>
            <a:pPr marL="6858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 организаций  </a:t>
            </a:r>
          </a:p>
          <a:p>
            <a:pPr marL="6858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 Сулейманова Э.Р.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i="1" dirty="0" smtClean="0">
                <a:solidFill>
                  <a:schemeClr val="tx1"/>
                </a:solidFill>
              </a:rPr>
              <a:t>декабрь </a:t>
            </a:r>
            <a:r>
              <a:rPr lang="ru-RU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2014 </a:t>
            </a:r>
            <a:r>
              <a:rPr lang="ru-RU" i="1" dirty="0" smtClean="0">
                <a:solidFill>
                  <a:schemeClr val="tx1"/>
                </a:solidFill>
              </a:rPr>
              <a:t>г.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" name="Picture 3" descr="C:\Documents and Settings\Варанкина\Мои документы\картинки\школьная\02d9e7a4b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34" y="3933056"/>
            <a:ext cx="3210415" cy="30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62DEB"/>
                </a:solidFill>
              </a:rPr>
              <a:t>Комплексно-целевая программа (КЦП) </a:t>
            </a:r>
          </a:p>
          <a:p>
            <a:pPr algn="ctr"/>
            <a:r>
              <a:rPr lang="ru-RU" b="1" dirty="0" smtClean="0">
                <a:solidFill>
                  <a:srgbClr val="362DEB"/>
                </a:solidFill>
              </a:rPr>
              <a:t>по </a:t>
            </a:r>
            <a:r>
              <a:rPr lang="ru-RU" b="1" dirty="0">
                <a:solidFill>
                  <a:srgbClr val="362DEB"/>
                </a:solidFill>
              </a:rPr>
              <a:t>методической работе </a:t>
            </a:r>
            <a:endParaRPr lang="ru-RU" b="1" dirty="0" smtClean="0">
              <a:solidFill>
                <a:srgbClr val="362DEB"/>
              </a:solidFill>
            </a:endParaRPr>
          </a:p>
          <a:p>
            <a:pPr algn="ctr"/>
            <a:r>
              <a:rPr lang="ru-RU" b="1" i="1" dirty="0" smtClean="0"/>
              <a:t>«</a:t>
            </a:r>
            <a:r>
              <a:rPr lang="ru-RU" b="1" i="1" dirty="0"/>
              <a:t>Совершенствование учебно-воспитательного процесса на основе ЛОО» </a:t>
            </a:r>
            <a:r>
              <a:rPr lang="ru-RU" b="1" dirty="0"/>
              <a:t>(</a:t>
            </a:r>
            <a:r>
              <a:rPr lang="ru-RU" b="1" dirty="0">
                <a:latin typeface="Century Schoolbook" panose="02040604050505020304" pitchFamily="18" charset="0"/>
              </a:rPr>
              <a:t>2012-2017</a:t>
            </a:r>
            <a:r>
              <a:rPr lang="ru-RU" b="1" dirty="0"/>
              <a:t> гг.) </a:t>
            </a:r>
            <a:r>
              <a:rPr lang="ru-RU" b="1" dirty="0" smtClean="0"/>
              <a:t> рассчитана на</a:t>
            </a:r>
            <a:r>
              <a:rPr lang="ru-RU" b="1" dirty="0" smtClean="0">
                <a:latin typeface="Century Schoolbook" panose="02040604050505020304" pitchFamily="18" charset="0"/>
              </a:rPr>
              <a:t> 5 </a:t>
            </a:r>
            <a:r>
              <a:rPr lang="ru-RU" b="1" dirty="0" smtClean="0"/>
              <a:t>лет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07305"/>
            <a:ext cx="720080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890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ru-RU" b="1" u="sng" dirty="0">
                <a:solidFill>
                  <a:srgbClr val="FF0000"/>
                </a:solidFill>
              </a:rPr>
              <a:t> ЭТАП.         </a:t>
            </a:r>
            <a:r>
              <a:rPr lang="ru-RU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 2012/2013  </a:t>
            </a:r>
            <a:r>
              <a:rPr lang="ru-RU" b="1" u="sng" dirty="0">
                <a:solidFill>
                  <a:srgbClr val="FF0000"/>
                </a:solidFill>
              </a:rPr>
              <a:t>учебный год.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r>
              <a:rPr lang="ru-RU" b="1" u="sng" dirty="0" smtClean="0"/>
              <a:t>Цель этапа: </a:t>
            </a:r>
            <a:r>
              <a:rPr lang="ru-RU" dirty="0" smtClean="0"/>
              <a:t>Изучение </a:t>
            </a:r>
            <a:r>
              <a:rPr lang="ru-RU" dirty="0"/>
              <a:t>и разработка </a:t>
            </a:r>
            <a:r>
              <a:rPr lang="ru-RU" dirty="0" smtClean="0"/>
              <a:t>ЛОО.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6408" y="17123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II</a:t>
            </a:r>
            <a:r>
              <a:rPr lang="ru-RU" b="1" u="sng" dirty="0">
                <a:solidFill>
                  <a:srgbClr val="FF0000"/>
                </a:solidFill>
              </a:rPr>
              <a:t> ЭТАП.     </a:t>
            </a:r>
            <a:r>
              <a:rPr lang="ru-RU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2013/2014</a:t>
            </a:r>
            <a:r>
              <a:rPr lang="ru-RU" b="1" u="sng" dirty="0">
                <a:solidFill>
                  <a:srgbClr val="FF0000"/>
                </a:solidFill>
              </a:rPr>
              <a:t>     учебный  год.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r>
              <a:rPr lang="ru-RU" b="1" u="sng" dirty="0" smtClean="0"/>
              <a:t>Цель этапа: </a:t>
            </a:r>
            <a:r>
              <a:rPr lang="ru-RU" dirty="0" smtClean="0"/>
              <a:t>Внедрение </a:t>
            </a:r>
            <a:r>
              <a:rPr lang="ru-RU" dirty="0"/>
              <a:t>в практику работы  технологий </a:t>
            </a:r>
            <a:r>
              <a:rPr lang="ru-RU" dirty="0" smtClean="0"/>
              <a:t>ЛОО.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5688"/>
            <a:ext cx="8170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III</a:t>
            </a:r>
            <a:r>
              <a:rPr lang="ru-RU" b="1" u="sng" dirty="0">
                <a:solidFill>
                  <a:srgbClr val="FF0000"/>
                </a:solidFill>
              </a:rPr>
              <a:t> ЭТАП.     </a:t>
            </a:r>
            <a:r>
              <a:rPr lang="ru-RU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2014-2015 </a:t>
            </a:r>
            <a:r>
              <a:rPr lang="ru-RU" b="1" u="sng" dirty="0">
                <a:solidFill>
                  <a:srgbClr val="FF0000"/>
                </a:solidFill>
              </a:rPr>
              <a:t>  учебный год.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 smtClean="0"/>
              <a:t>Цель этапа: </a:t>
            </a:r>
            <a:r>
              <a:rPr lang="ru-RU" dirty="0" smtClean="0"/>
              <a:t>Применение </a:t>
            </a:r>
            <a:r>
              <a:rPr lang="ru-RU" dirty="0"/>
              <a:t>технологий ЛОО при использовании различных форм проведения урока. 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IV</a:t>
            </a:r>
            <a:r>
              <a:rPr lang="ru-RU" b="1" u="sng" dirty="0" smtClean="0">
                <a:solidFill>
                  <a:srgbClr val="FF0000"/>
                </a:solidFill>
              </a:rPr>
              <a:t>  </a:t>
            </a:r>
            <a:r>
              <a:rPr lang="ru-RU" b="1" u="sng" dirty="0">
                <a:solidFill>
                  <a:srgbClr val="FF0000"/>
                </a:solidFill>
              </a:rPr>
              <a:t>ЭТАП.    </a:t>
            </a:r>
            <a:r>
              <a:rPr lang="ru-RU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2015-2016</a:t>
            </a:r>
            <a:r>
              <a:rPr lang="ru-RU" b="1" u="sng" dirty="0">
                <a:solidFill>
                  <a:srgbClr val="FF0000"/>
                </a:solidFill>
              </a:rPr>
              <a:t>  учебный год.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r>
              <a:rPr lang="ru-RU" b="1" u="sng" dirty="0" smtClean="0"/>
              <a:t>Цель этапа</a:t>
            </a:r>
            <a:r>
              <a:rPr lang="en-US" b="1" u="sng" dirty="0"/>
              <a:t>:</a:t>
            </a:r>
            <a:r>
              <a:rPr lang="ru-RU" b="1" u="sng" dirty="0" smtClean="0"/>
              <a:t> </a:t>
            </a:r>
            <a:r>
              <a:rPr lang="ru-RU" dirty="0" err="1"/>
              <a:t>Скоординированность</a:t>
            </a:r>
            <a:r>
              <a:rPr lang="ru-RU" dirty="0"/>
              <a:t> работы всех служб, входящих в структуру деятельности КЦП.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748" y="4581128"/>
            <a:ext cx="8182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V 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>
                <a:solidFill>
                  <a:srgbClr val="FF0000"/>
                </a:solidFill>
              </a:rPr>
              <a:t>ЭТАП.     </a:t>
            </a:r>
            <a:r>
              <a:rPr lang="ru-RU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2016-2017</a:t>
            </a:r>
            <a:r>
              <a:rPr lang="ru-RU" b="1" u="sng" dirty="0">
                <a:solidFill>
                  <a:srgbClr val="FF0000"/>
                </a:solidFill>
              </a:rPr>
              <a:t>  учебный год.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/>
              <a:t>Цель </a:t>
            </a:r>
            <a:r>
              <a:rPr lang="ru-RU" b="1" u="sng" dirty="0" smtClean="0"/>
              <a:t>этапа</a:t>
            </a:r>
            <a:r>
              <a:rPr lang="ru-RU" u="sng" dirty="0" smtClean="0"/>
              <a:t>: </a:t>
            </a:r>
            <a:r>
              <a:rPr lang="ru-RU" dirty="0" smtClean="0"/>
              <a:t>Обобщение </a:t>
            </a:r>
            <a:r>
              <a:rPr lang="ru-RU" dirty="0"/>
              <a:t>и распространение передового педагогического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ЦЕЛЬ ПРОГРАММЫ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b="1" i="1" dirty="0"/>
              <a:t>Внедрение в практику работы школы технологий </a:t>
            </a:r>
            <a:r>
              <a:rPr lang="ru-RU" b="1" i="1" dirty="0" smtClean="0"/>
              <a:t> ЛОО </a:t>
            </a:r>
            <a:endParaRPr lang="ru-RU" i="1" dirty="0"/>
          </a:p>
          <a:p>
            <a:pPr algn="ctr"/>
            <a:r>
              <a:rPr lang="ru-RU" b="1" i="1" dirty="0"/>
              <a:t>с целью успешного развития и </a:t>
            </a:r>
            <a:r>
              <a:rPr lang="ru-RU" b="1" i="1" dirty="0" err="1"/>
              <a:t>самоактуализации</a:t>
            </a:r>
            <a:r>
              <a:rPr lang="ru-RU" b="1" i="1" dirty="0"/>
              <a:t> личности.</a:t>
            </a:r>
            <a:endParaRPr lang="ru-RU" i="1" dirty="0"/>
          </a:p>
          <a:p>
            <a:pPr algn="ctr"/>
            <a:r>
              <a:rPr lang="ru-RU" i="1" dirty="0"/>
              <a:t> 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Теоретическое освоение и разработка основных направлений работы в области </a:t>
            </a:r>
            <a:r>
              <a:rPr lang="ru-RU" dirty="0" smtClean="0"/>
              <a:t>ЛОО.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Изучение и внедрение методик </a:t>
            </a:r>
            <a:r>
              <a:rPr lang="ru-RU" dirty="0" smtClean="0"/>
              <a:t>ЛОО.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Совершенствование педагогического мастерства и повышение квалификации всеми участниками образовательного процесса.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 Создание условий для успешного развития и </a:t>
            </a:r>
            <a:r>
              <a:rPr lang="ru-RU" dirty="0" err="1"/>
              <a:t>самоактуализации</a:t>
            </a:r>
            <a:r>
              <a:rPr lang="ru-RU" dirty="0"/>
              <a:t> личности.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err="1"/>
              <a:t>Скоординированность</a:t>
            </a:r>
            <a:r>
              <a:rPr lang="ru-RU" dirty="0"/>
              <a:t> работы всех служб в </a:t>
            </a:r>
            <a:r>
              <a:rPr lang="ru-RU" dirty="0" smtClean="0"/>
              <a:t>системе ЛОО.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ОСНОВНЫЕ ФОРМЫ </a:t>
            </a:r>
            <a:r>
              <a:rPr lang="ru-RU" sz="2000" b="1" dirty="0" smtClean="0">
                <a:solidFill>
                  <a:schemeClr val="tx1"/>
                </a:solidFill>
              </a:rPr>
              <a:t>РАБОТЫ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7724" y="620688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Педагогический совет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80535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Научно - </a:t>
            </a:r>
            <a:r>
              <a:rPr lang="ru-RU" dirty="0"/>
              <a:t>методический совет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9847" y="4412419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ШМО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25" y="1257020"/>
            <a:ext cx="2268955" cy="1701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74686"/>
            <a:ext cx="2448272" cy="1836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34" y="4228584"/>
            <a:ext cx="2982190" cy="198502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5220072" y="2107878"/>
            <a:ext cx="554360" cy="1033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851921" y="2276872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43409" y="3539862"/>
            <a:ext cx="0" cy="688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ОСНОВНЫЕ ФОРМЫ РАБОТЫ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98609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Открытые </a:t>
            </a:r>
            <a:r>
              <a:rPr lang="ru-RU" dirty="0" smtClean="0"/>
              <a:t>уроки</a:t>
            </a:r>
            <a:endParaRPr lang="ru-RU" dirty="0"/>
          </a:p>
          <a:p>
            <a:pPr lvl="0"/>
            <a:r>
              <a:rPr lang="ru-RU" dirty="0" smtClean="0"/>
              <a:t>                                                                                            Семинары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                                                                   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                                                                                  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Единые </a:t>
            </a:r>
            <a:r>
              <a:rPr lang="ru-RU" dirty="0"/>
              <a:t>методические </a:t>
            </a:r>
            <a:r>
              <a:rPr lang="ru-RU" dirty="0" smtClean="0"/>
              <a:t>дни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Предметные недели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" y="1346957"/>
            <a:ext cx="2444034" cy="1833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08" y="4232928"/>
            <a:ext cx="2665598" cy="1777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4293368"/>
            <a:ext cx="2208245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0769"/>
            <a:ext cx="2699792" cy="1799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1421106"/>
            <a:ext cx="2699792" cy="1684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3545859"/>
            <a:ext cx="2441428" cy="183107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860032" y="2060848"/>
            <a:ext cx="914400" cy="1044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339752" y="3442723"/>
            <a:ext cx="939552" cy="790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699792" y="2068629"/>
            <a:ext cx="579512" cy="1044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60032" y="3442723"/>
            <a:ext cx="914400" cy="922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ОСНОВНЫЕ ФОРМЫ РАБОТЫ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20688"/>
            <a:ext cx="78488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Работа над темой по </a:t>
            </a:r>
            <a:r>
              <a:rPr lang="ru-RU" dirty="0" smtClean="0"/>
              <a:t>самообразованию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                  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                                                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Повышение </a:t>
            </a:r>
            <a:r>
              <a:rPr lang="ru-RU" dirty="0"/>
              <a:t>квалификации </a:t>
            </a:r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через курсовую подготовку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Обобщение </a:t>
            </a:r>
            <a:r>
              <a:rPr lang="ru-RU" dirty="0"/>
              <a:t>передового педагогического </a:t>
            </a:r>
            <a:r>
              <a:rPr lang="ru-RU" dirty="0" smtClean="0"/>
              <a:t>опыта</a:t>
            </a:r>
            <a:endParaRPr lang="ru-RU" dirty="0"/>
          </a:p>
          <a:p>
            <a:pPr lvl="0"/>
            <a:r>
              <a:rPr lang="ru-RU" dirty="0" err="1"/>
              <a:t>Самообобщение</a:t>
            </a:r>
            <a:r>
              <a:rPr lang="ru-RU" dirty="0"/>
              <a:t> </a:t>
            </a:r>
            <a:r>
              <a:rPr lang="ru-RU" dirty="0" smtClean="0"/>
              <a:t>опыта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8825" y="384721"/>
            <a:ext cx="2537521" cy="1763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04730"/>
            <a:ext cx="3157700" cy="2105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30" y="3501008"/>
            <a:ext cx="2808312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3" y="3588124"/>
            <a:ext cx="258717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362DEB"/>
                </a:solidFill>
              </a:rPr>
              <a:t>Внедрение </a:t>
            </a:r>
            <a:r>
              <a:rPr lang="ru-RU" sz="3200" b="1" i="1" dirty="0" err="1" smtClean="0">
                <a:solidFill>
                  <a:srgbClr val="362DEB"/>
                </a:solidFill>
              </a:rPr>
              <a:t>здоровьесберегающих</a:t>
            </a:r>
            <a:r>
              <a:rPr lang="ru-RU" sz="3200" b="1" i="1" dirty="0" smtClean="0">
                <a:solidFill>
                  <a:srgbClr val="362DEB"/>
                </a:solidFill>
              </a:rPr>
              <a:t> технологий</a:t>
            </a:r>
            <a:endParaRPr lang="ru-RU" sz="3200" b="1" i="1" dirty="0">
              <a:solidFill>
                <a:srgbClr val="362DE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951820" cy="1967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76939"/>
            <a:ext cx="3096344" cy="2064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87" y="4653304"/>
            <a:ext cx="3149843" cy="2099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97221"/>
            <a:ext cx="3131840" cy="2087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24" y="1149567"/>
            <a:ext cx="3168352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Школа  молодого специалиста «Поиск»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93" y="1042048"/>
            <a:ext cx="2751179" cy="1834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9" y="4836614"/>
            <a:ext cx="3032079" cy="2021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0" y="1140348"/>
            <a:ext cx="2603728" cy="1735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05" y="2950074"/>
            <a:ext cx="2627784" cy="1751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6" y="3212976"/>
            <a:ext cx="2675736" cy="1783824"/>
          </a:xfrm>
          <a:prstGeom prst="rect">
            <a:avLst/>
          </a:prstGeom>
        </p:spPr>
      </p:pic>
      <p:pic>
        <p:nvPicPr>
          <p:cNvPr id="10" name="Picture 4" descr="D:\ФОТОГРАФИИ МЕРОПРИЯТИЯ О ЛЮБВИ\ФОТОГРАФИИ СЕМИНАРА ПСИХОЛОГОВ\ФОТО\Журавушка 1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55" y="4351769"/>
            <a:ext cx="2663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ФОТОГРАФИИ МЕРОПРИЯТИЯ О ЛЮБВИ\ФОТОГРАФИИ СЕМИНАРА ПСИХОЛОГОВ\ФОТО\Журавушка 1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1316"/>
            <a:ext cx="2676758" cy="19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Экспериментальная площадка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 экспериментальных класса – </a:t>
            </a:r>
            <a:r>
              <a:rPr lang="ru-RU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7</a:t>
            </a:r>
            <a:r>
              <a:rPr lang="ru-RU" sz="2000" b="1" dirty="0" smtClean="0">
                <a:solidFill>
                  <a:schemeClr val="tx1"/>
                </a:solidFill>
              </a:rPr>
              <a:t>-А, </a:t>
            </a:r>
            <a:r>
              <a:rPr lang="ru-RU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7</a:t>
            </a:r>
            <a:r>
              <a:rPr lang="ru-RU" sz="2000" b="1" dirty="0" smtClean="0">
                <a:solidFill>
                  <a:schemeClr val="tx1"/>
                </a:solidFill>
              </a:rPr>
              <a:t>-Б </a:t>
            </a:r>
            <a:r>
              <a:rPr lang="ru-RU" sz="2000" b="1" dirty="0" err="1" smtClean="0">
                <a:solidFill>
                  <a:schemeClr val="tx1"/>
                </a:solidFill>
              </a:rPr>
              <a:t>кл</a:t>
            </a:r>
            <a:r>
              <a:rPr lang="ru-RU" sz="2000" b="1" dirty="0" smtClean="0">
                <a:solidFill>
                  <a:schemeClr val="tx1"/>
                </a:solidFill>
              </a:rPr>
              <a:t>.)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9" y="4077073"/>
            <a:ext cx="3744416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09125"/>
            <a:ext cx="3635896" cy="24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944" y="620688"/>
            <a:ext cx="80648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362DEB"/>
                </a:solidFill>
              </a:rPr>
              <a:t>Модель выпускника (конкурентоспособная личность)  средней школы</a:t>
            </a:r>
            <a:endParaRPr lang="ru-RU" i="1" dirty="0">
              <a:solidFill>
                <a:srgbClr val="362DEB"/>
              </a:solidFill>
            </a:endParaRPr>
          </a:p>
          <a:p>
            <a:pPr algn="ctr"/>
            <a:r>
              <a:rPr lang="ru-RU" b="1" i="1" dirty="0">
                <a:solidFill>
                  <a:srgbClr val="362DEB"/>
                </a:solidFill>
              </a:rPr>
              <a:t> </a:t>
            </a:r>
            <a:endParaRPr lang="ru-RU" i="1" dirty="0">
              <a:solidFill>
                <a:srgbClr val="362DEB"/>
              </a:solidFill>
            </a:endParaRPr>
          </a:p>
          <a:p>
            <a:pPr algn="ctr"/>
            <a:r>
              <a:rPr lang="ru-RU" sz="1600" b="1" dirty="0"/>
              <a:t>Выпускник, получивший среднее (полное) общее </a:t>
            </a:r>
            <a:r>
              <a:rPr lang="ru-RU" sz="1600" b="1" dirty="0" smtClean="0"/>
              <a:t>образование </a:t>
            </a:r>
            <a:r>
              <a:rPr lang="ru-RU" sz="1600" b="1" dirty="0"/>
              <a:t>- это конкурентоспособная  личность, которая:</a:t>
            </a:r>
            <a:endParaRPr lang="ru-RU" sz="1600" dirty="0"/>
          </a:p>
          <a:p>
            <a:pPr algn="ctr"/>
            <a:r>
              <a:rPr lang="ru-RU" sz="1600" b="1" i="1" dirty="0">
                <a:solidFill>
                  <a:srgbClr val="7030A0"/>
                </a:solidFill>
              </a:rPr>
              <a:t>Познавательная деятельность</a:t>
            </a:r>
          </a:p>
          <a:p>
            <a:r>
              <a:rPr lang="ru-RU" sz="1600" dirty="0"/>
              <a:t>-</a:t>
            </a:r>
            <a:r>
              <a:rPr lang="ru-RU" sz="1600" i="1" dirty="0"/>
              <a:t> </a:t>
            </a:r>
            <a:r>
              <a:rPr lang="ru-RU" sz="1600" dirty="0" smtClean="0"/>
              <a:t>освоила </a:t>
            </a:r>
            <a:r>
              <a:rPr lang="ru-RU" sz="1600" dirty="0"/>
              <a:t>все образовательные программы по предметам  школьного  учебного плана на уровне, достаточном; для дальнейшего успешного обучения; </a:t>
            </a:r>
          </a:p>
          <a:p>
            <a:r>
              <a:rPr lang="ru-RU" sz="1600" dirty="0"/>
              <a:t>- </a:t>
            </a:r>
            <a:r>
              <a:rPr lang="ru-RU" sz="1600" dirty="0" smtClean="0"/>
              <a:t>овладела </a:t>
            </a:r>
            <a:r>
              <a:rPr lang="ru-RU" sz="1600" dirty="0"/>
              <a:t>умением самостоятельно и мотивированно организовывать свою познавательную деятельность;</a:t>
            </a:r>
          </a:p>
          <a:p>
            <a:r>
              <a:rPr lang="ru-RU" sz="1600" dirty="0"/>
              <a:t>- умеет осуществлять самостоятельный выбор критериев для сравнения, сопоставления, оценки и классификации объектов;</a:t>
            </a:r>
          </a:p>
          <a:p>
            <a:r>
              <a:rPr lang="ru-RU" sz="1600" dirty="0"/>
              <a:t>- умеет организовывать  и  проводить  учебно-исследовательскую,  проектную деятельности.</a:t>
            </a:r>
          </a:p>
          <a:p>
            <a:pPr algn="ctr"/>
            <a:r>
              <a:rPr lang="ru-RU" sz="1600" b="1" i="1" dirty="0">
                <a:solidFill>
                  <a:srgbClr val="7030A0"/>
                </a:solidFill>
              </a:rPr>
              <a:t>Информационно-коммуникативная деятельность</a:t>
            </a:r>
          </a:p>
          <a:p>
            <a:r>
              <a:rPr lang="ru-RU" sz="1600" dirty="0"/>
              <a:t>- </a:t>
            </a:r>
            <a:r>
              <a:rPr lang="ru-RU" sz="1600" dirty="0" smtClean="0"/>
              <a:t>овладела </a:t>
            </a:r>
            <a:r>
              <a:rPr lang="ru-RU" sz="1600" dirty="0"/>
              <a:t>основами компьютерной грамотности, получил начальные навыки пользователя компьютерной т</a:t>
            </a:r>
            <a:r>
              <a:rPr lang="en-US" sz="1600" dirty="0"/>
              <a:t>ex</a:t>
            </a:r>
            <a:r>
              <a:rPr lang="ru-RU" sz="1600" dirty="0"/>
              <a:t>никой;</a:t>
            </a:r>
          </a:p>
          <a:p>
            <a:r>
              <a:rPr lang="ru-RU" sz="1600" dirty="0"/>
              <a:t>- умеет производись поиск нужной информации в источниках </a:t>
            </a:r>
            <a:r>
              <a:rPr lang="ru-RU" sz="1600" dirty="0" smtClean="0"/>
              <a:t>                    различного </a:t>
            </a:r>
            <a:r>
              <a:rPr lang="ru-RU" sz="1600" dirty="0"/>
              <a:t>типа, работать с ней;</a:t>
            </a:r>
          </a:p>
          <a:p>
            <a:r>
              <a:rPr lang="ru-RU" sz="1600" dirty="0"/>
              <a:t>- владеет основными видами публичных выступлений с </a:t>
            </a:r>
            <a:r>
              <a:rPr lang="ru-RU" sz="1600" dirty="0" smtClean="0"/>
              <a:t>соблюдением                                                                                              </a:t>
            </a:r>
            <a:r>
              <a:rPr lang="ru-RU" sz="1600" dirty="0"/>
              <a:t>этических норм и правил веления диалога;</a:t>
            </a:r>
          </a:p>
          <a:p>
            <a:r>
              <a:rPr lang="ru-RU" sz="1600" dirty="0"/>
              <a:t>- владеет культурой самовыражения с соблюдением норм этикета</a:t>
            </a:r>
            <a:r>
              <a:rPr lang="ru-RU" sz="1600" dirty="0" smtClean="0"/>
              <a:t>,                              </a:t>
            </a:r>
            <a:r>
              <a:rPr lang="ru-RU" sz="1600" dirty="0"/>
              <a:t>способен устанавливать и поддерживать контакты в социуме.</a:t>
            </a:r>
          </a:p>
        </p:txBody>
      </p:sp>
      <p:pic>
        <p:nvPicPr>
          <p:cNvPr id="4" name="Рисунок 3" descr="best_road_b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725143"/>
            <a:ext cx="1659255" cy="19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3068960"/>
            <a:ext cx="7024744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ru-RU" altLang="ru-RU" b="1" i="1" u="sng" dirty="0">
                <a:solidFill>
                  <a:srgbClr val="C00000"/>
                </a:solidFill>
              </a:rPr>
              <a:t>Цель: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ru-RU" altLang="ru-RU" sz="3100" dirty="0">
                <a:solidFill>
                  <a:srgbClr val="595959"/>
                </a:solidFill>
              </a:rPr>
              <a:t>Обобщить и </a:t>
            </a:r>
            <a:r>
              <a:rPr lang="ru-RU" altLang="ru-RU" sz="3100" dirty="0" smtClean="0">
                <a:solidFill>
                  <a:srgbClr val="595959"/>
                </a:solidFill>
              </a:rPr>
              <a:t>актуализировать</a:t>
            </a:r>
            <a:r>
              <a:rPr lang="ru-RU" altLang="ru-RU" sz="3100" dirty="0">
                <a:solidFill>
                  <a:srgbClr val="595959"/>
                </a:solidFill>
              </a:rPr>
              <a:t/>
            </a:r>
            <a:br>
              <a:rPr lang="ru-RU" altLang="ru-RU" sz="3100" dirty="0">
                <a:solidFill>
                  <a:srgbClr val="595959"/>
                </a:solidFill>
              </a:rPr>
            </a:br>
            <a:r>
              <a:rPr lang="ru-RU" altLang="ru-RU" sz="3100" dirty="0">
                <a:solidFill>
                  <a:srgbClr val="595959"/>
                </a:solidFill>
              </a:rPr>
              <a:t>             </a:t>
            </a:r>
            <a:r>
              <a:rPr lang="ru-RU" altLang="ru-RU" sz="3100" dirty="0" smtClean="0">
                <a:solidFill>
                  <a:srgbClr val="595959"/>
                </a:solidFill>
              </a:rPr>
              <a:t>    знания </a:t>
            </a:r>
            <a:r>
              <a:rPr lang="ru-RU" altLang="ru-RU" sz="3100" dirty="0">
                <a:solidFill>
                  <a:srgbClr val="595959"/>
                </a:solidFill>
              </a:rPr>
              <a:t>о  </a:t>
            </a:r>
            <a:r>
              <a:rPr lang="ru-RU" altLang="ru-RU" sz="3100" dirty="0" smtClean="0">
                <a:solidFill>
                  <a:srgbClr val="595959"/>
                </a:solidFill>
              </a:rPr>
              <a:t>личностно       </a:t>
            </a:r>
            <a:br>
              <a:rPr lang="ru-RU" altLang="ru-RU" sz="3100" dirty="0" smtClean="0">
                <a:solidFill>
                  <a:srgbClr val="595959"/>
                </a:solidFill>
              </a:rPr>
            </a:br>
            <a:r>
              <a:rPr lang="ru-RU" altLang="ru-RU" sz="3100" dirty="0">
                <a:solidFill>
                  <a:srgbClr val="595959"/>
                </a:solidFill>
              </a:rPr>
              <a:t> </a:t>
            </a:r>
            <a:r>
              <a:rPr lang="ru-RU" altLang="ru-RU" sz="3100" dirty="0" smtClean="0">
                <a:solidFill>
                  <a:srgbClr val="595959"/>
                </a:solidFill>
              </a:rPr>
              <a:t>               ориентированном обучении</a:t>
            </a:r>
            <a:br>
              <a:rPr lang="ru-RU" altLang="ru-RU" sz="3100" dirty="0" smtClean="0">
                <a:solidFill>
                  <a:srgbClr val="595959"/>
                </a:solidFill>
              </a:rPr>
            </a:br>
            <a:r>
              <a:rPr lang="ru-RU" altLang="ru-RU" sz="3100" dirty="0">
                <a:solidFill>
                  <a:srgbClr val="595959"/>
                </a:solidFill>
              </a:rPr>
              <a:t> </a:t>
            </a:r>
            <a:r>
              <a:rPr lang="ru-RU" altLang="ru-RU" sz="3100" dirty="0" smtClean="0">
                <a:solidFill>
                  <a:srgbClr val="595959"/>
                </a:solidFill>
              </a:rPr>
              <a:t>               в условиях перехода на  </a:t>
            </a:r>
            <a:br>
              <a:rPr lang="ru-RU" altLang="ru-RU" sz="3100" dirty="0" smtClean="0">
                <a:solidFill>
                  <a:srgbClr val="595959"/>
                </a:solidFill>
              </a:rPr>
            </a:br>
            <a:r>
              <a:rPr lang="ru-RU" altLang="ru-RU" sz="3100" dirty="0">
                <a:solidFill>
                  <a:srgbClr val="595959"/>
                </a:solidFill>
              </a:rPr>
              <a:t> </a:t>
            </a:r>
            <a:r>
              <a:rPr lang="ru-RU" altLang="ru-RU" sz="3100" dirty="0" smtClean="0">
                <a:solidFill>
                  <a:srgbClr val="595959"/>
                </a:solidFill>
              </a:rPr>
              <a:t>               Российское законодательство </a:t>
            </a:r>
            <a:br>
              <a:rPr lang="ru-RU" altLang="ru-RU" sz="3100" dirty="0" smtClean="0">
                <a:solidFill>
                  <a:srgbClr val="595959"/>
                </a:solidFill>
              </a:rPr>
            </a:br>
            <a:r>
              <a:rPr lang="ru-RU" altLang="ru-RU" sz="3100" dirty="0">
                <a:solidFill>
                  <a:srgbClr val="595959"/>
                </a:solidFill>
              </a:rPr>
              <a:t> </a:t>
            </a:r>
            <a:r>
              <a:rPr lang="ru-RU" altLang="ru-RU" sz="3100" dirty="0" smtClean="0">
                <a:solidFill>
                  <a:srgbClr val="595959"/>
                </a:solidFill>
              </a:rPr>
              <a:t>               и ФГОС.</a:t>
            </a:r>
            <a:r>
              <a:rPr lang="ru-RU" altLang="ru-RU" sz="3100" dirty="0">
                <a:solidFill>
                  <a:srgbClr val="595959"/>
                </a:solidFill>
              </a:rPr>
              <a:t/>
            </a:r>
            <a:br>
              <a:rPr lang="ru-RU" altLang="ru-RU" sz="3100" dirty="0">
                <a:solidFill>
                  <a:srgbClr val="595959"/>
                </a:solidFill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5336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732" y="6206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Выпускник, получивший среднее (полное) общее </a:t>
            </a:r>
            <a:r>
              <a:rPr lang="ru-RU" b="1" dirty="0" smtClean="0"/>
              <a:t>образование </a:t>
            </a:r>
            <a:r>
              <a:rPr lang="ru-RU" b="1" dirty="0"/>
              <a:t>- это конкурентоспособная  личность, которая: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37343"/>
            <a:ext cx="81620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7030A0"/>
                </a:solidFill>
              </a:rPr>
              <a:t>Рефлексивная деятельность</a:t>
            </a:r>
            <a:endParaRPr lang="ru-RU" sz="1600" b="1" dirty="0">
              <a:solidFill>
                <a:srgbClr val="7030A0"/>
              </a:solidFill>
            </a:endParaRPr>
          </a:p>
          <a:p>
            <a:r>
              <a:rPr lang="ru-RU" sz="1600" dirty="0"/>
              <a:t>- понимает ценность образования как средство развития культуры личности;</a:t>
            </a:r>
          </a:p>
          <a:p>
            <a:r>
              <a:rPr lang="ru-RU" sz="1600" dirty="0"/>
              <a:t>- объективно оценивает свои учебные достижения, поведение и учитывает мнения других людей при определении собственной позиции и самооценки;</a:t>
            </a:r>
          </a:p>
          <a:p>
            <a:r>
              <a:rPr lang="ru-RU" sz="1600" dirty="0"/>
              <a:t>- владеет</a:t>
            </a:r>
            <a:r>
              <a:rPr lang="ru-RU" sz="1600" b="1" dirty="0"/>
              <a:t> </a:t>
            </a:r>
            <a:r>
              <a:rPr lang="ru-RU" sz="1600" dirty="0"/>
              <a:t>навыками  организации и  участия в коллективной  деятельности,</a:t>
            </a:r>
          </a:p>
          <a:p>
            <a:r>
              <a:rPr lang="ru-RU" sz="1600" dirty="0"/>
              <a:t>конструктивно принимает иные мнения и идеи.</a:t>
            </a:r>
          </a:p>
          <a:p>
            <a:pPr algn="ctr"/>
            <a:r>
              <a:rPr lang="ru-RU" sz="1600" b="1" i="1" dirty="0">
                <a:solidFill>
                  <a:srgbClr val="7030A0"/>
                </a:solidFill>
              </a:rPr>
              <a:t>Социальная деятельность</a:t>
            </a:r>
            <a:endParaRPr lang="ru-RU" sz="1600" b="1" dirty="0">
              <a:solidFill>
                <a:srgbClr val="7030A0"/>
              </a:solidFill>
            </a:endParaRPr>
          </a:p>
          <a:p>
            <a:r>
              <a:rPr lang="ru-RU" sz="1600" dirty="0"/>
              <a:t>- знает свои гражданские права и</a:t>
            </a:r>
            <a:r>
              <a:rPr lang="ru-RU" sz="1600" i="1" dirty="0"/>
              <a:t> </a:t>
            </a:r>
            <a:r>
              <a:rPr lang="ru-RU" sz="1600" dirty="0"/>
              <a:t>умеет их реализовывать, уважает свое и чужое достоинство, собственный труд и труд других людей:</a:t>
            </a:r>
          </a:p>
          <a:p>
            <a:r>
              <a:rPr lang="ru-RU" sz="1600" dirty="0"/>
              <a:t>- умеет осмысленно и ответственно осуществлять выбор собственных действий, контролировать и анализировать их, обладает чувством социальной ответственности;</a:t>
            </a:r>
          </a:p>
          <a:p>
            <a:r>
              <a:rPr lang="ru-RU" sz="1600" dirty="0"/>
              <a:t>- способен к жизненному </a:t>
            </a:r>
            <a:r>
              <a:rPr lang="ru-RU" sz="1600" i="1" dirty="0"/>
              <a:t>самоопределению</a:t>
            </a:r>
            <a:r>
              <a:rPr lang="ru-RU" sz="1600" dirty="0"/>
              <a:t> и самореализации, может быстро адаптироваться к различного рода изменениям;</a:t>
            </a:r>
          </a:p>
          <a:p>
            <a:r>
              <a:rPr lang="ru-RU" sz="1600" dirty="0"/>
              <a:t>- осознает свою национальную, социальную,  конфессиональную принадлежность;</a:t>
            </a:r>
          </a:p>
          <a:p>
            <a:r>
              <a:rPr lang="ru-RU" sz="1600" dirty="0"/>
              <a:t>- ведет здоровый образ жизни.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C:\Program Files\Microsoft Office\Clipart\smbusbas\BD10499_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29200"/>
            <a:ext cx="22136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2015145"/>
            <a:ext cx="5634960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Спасибо 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за 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внимание!!!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47036"/>
            <a:ext cx="4960629" cy="48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13792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В новом проекте ФГОС </a:t>
            </a:r>
            <a:endParaRPr lang="ru-RU" sz="32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5679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есть серьезная попытка впервые предоставить школьникам выбор. Конечно, многие считают, что наши дети не умеют выбирать, что выбор в руках подростка - это попытка упростить ему жизнь. Однако необходимо понимать, что обеспечение правильного выбора обучающегося - это не сфера регулирования стандарта, а сфера методологии подготовки и повышения квалификации педагогов, которые должны помогать обучающимся в составлении индивидуальных образовательных траекторий.</a:t>
            </a:r>
          </a:p>
        </p:txBody>
      </p:sp>
      <p:pic>
        <p:nvPicPr>
          <p:cNvPr id="4" name="Picture 3" descr="C:\Users\сибастьян\Desktop\Концепция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2355"/>
            <a:ext cx="3466591" cy="49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3266" y="37763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В идеале новый стандарт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266" y="149925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должен помочь ученику в его профессиональном самоопределении, позволив сконцентрировать усилия на действительно важных для него аспектах учения.</a:t>
            </a:r>
          </a:p>
        </p:txBody>
      </p:sp>
      <p:pic>
        <p:nvPicPr>
          <p:cNvPr id="4" name="Picture 2" descr="G:\МАМА\фото\Друзья прекрасен наш союз\S800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Актуальность </a:t>
            </a:r>
            <a:r>
              <a:rPr lang="ru-RU" sz="3600" b="1" dirty="0" smtClean="0">
                <a:solidFill>
                  <a:srgbClr val="FF0000"/>
                </a:solidFill>
              </a:rPr>
              <a:t>  личностно ориентированного </a:t>
            </a:r>
            <a:r>
              <a:rPr lang="ru-RU" sz="3600" b="1" dirty="0">
                <a:solidFill>
                  <a:srgbClr val="FF0000"/>
                </a:solidFill>
              </a:rPr>
              <a:t>подхода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0486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 Всё </a:t>
            </a:r>
            <a:r>
              <a:rPr lang="ru-RU" sz="2400" b="1" dirty="0"/>
              <a:t>больше внимания сегодня обращается на создание в школе на уроке такой образовательной среды, в которой происходит социализация и развитие личности ребёнка, среды, создающей условия для творчества и </a:t>
            </a:r>
            <a:r>
              <a:rPr lang="ru-RU" sz="2400" b="1" dirty="0" err="1"/>
              <a:t>самоактуализации</a:t>
            </a:r>
            <a:r>
              <a:rPr lang="ru-RU" sz="2400" b="1" dirty="0"/>
              <a:t> личности. Каждый ученик, таким образом, воспринимается как уникальная целостная личность, которая должна развиваться в соответствии с природными способностями.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07707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Личностно ориентированное </a:t>
            </a:r>
            <a:r>
              <a:rPr lang="ru-RU" sz="3600" b="1" i="1" dirty="0">
                <a:solidFill>
                  <a:srgbClr val="FF0000"/>
                </a:solidFill>
              </a:rPr>
              <a:t>обучение – </a:t>
            </a:r>
            <a:r>
              <a:rPr lang="ru-RU" sz="3600" dirty="0">
                <a:solidFill>
                  <a:schemeClr val="tx1"/>
                </a:solidFill>
              </a:rPr>
              <a:t>это такое обучение, в котором принимаются во внимание индивидуальные особенности ребенка.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Именно </a:t>
            </a:r>
            <a:r>
              <a:rPr lang="ru-RU" sz="3600" dirty="0">
                <a:solidFill>
                  <a:schemeClr val="tx1"/>
                </a:solidFill>
              </a:rPr>
              <a:t>личность ребенка является тем субъектом, на который и направлен процесс </a:t>
            </a:r>
            <a:r>
              <a:rPr lang="ru-RU" sz="3600" dirty="0" smtClean="0">
                <a:solidFill>
                  <a:schemeClr val="tx1"/>
                </a:solidFill>
              </a:rPr>
              <a:t>обучения.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157192"/>
            <a:ext cx="79208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altLang="ru-RU" sz="2700" b="1" i="1" dirty="0">
                <a:solidFill>
                  <a:srgbClr val="C00000"/>
                </a:solidFill>
              </a:rPr>
              <a:t>Педагогические </a:t>
            </a:r>
            <a:r>
              <a:rPr lang="ru-RU" altLang="ru-RU" sz="2700" b="1" i="1" dirty="0" smtClean="0">
                <a:solidFill>
                  <a:srgbClr val="C00000"/>
                </a:solidFill>
              </a:rPr>
              <a:t>технологии  </a:t>
            </a:r>
            <a:r>
              <a:rPr lang="ru-RU" altLang="ru-RU" sz="2700" b="1" i="1" dirty="0">
                <a:solidFill>
                  <a:srgbClr val="C00000"/>
                </a:solidFill>
              </a:rPr>
              <a:t>на основе </a:t>
            </a:r>
            <a:r>
              <a:rPr lang="ru-RU" altLang="ru-RU" sz="2700" b="1" i="1" dirty="0" smtClean="0">
                <a:solidFill>
                  <a:srgbClr val="C00000"/>
                </a:solidFill>
              </a:rPr>
              <a:t>личностно ориентированного  подхода:</a:t>
            </a:r>
            <a:r>
              <a:rPr lang="ru-RU" altLang="ru-RU" sz="2200" dirty="0">
                <a:solidFill>
                  <a:srgbClr val="C00000"/>
                </a:solidFill>
              </a:rPr>
              <a:t/>
            </a:r>
            <a:br>
              <a:rPr lang="ru-RU" altLang="ru-RU" sz="2200" dirty="0">
                <a:solidFill>
                  <a:srgbClr val="C00000"/>
                </a:solidFill>
              </a:rPr>
            </a:br>
            <a:r>
              <a:rPr lang="ru-RU" altLang="ru-RU" sz="2200" dirty="0"/>
              <a:t/>
            </a:r>
            <a:br>
              <a:rPr lang="ru-RU" altLang="ru-RU" sz="2200" dirty="0"/>
            </a:br>
            <a:r>
              <a:rPr lang="ru-RU" altLang="ru-RU" sz="2200" dirty="0" smtClean="0">
                <a:solidFill>
                  <a:schemeClr val="tx1"/>
                </a:solidFill>
              </a:rPr>
              <a:t>Технология </a:t>
            </a:r>
            <a:r>
              <a:rPr lang="ru-RU" altLang="ru-RU" sz="2200" dirty="0" err="1">
                <a:solidFill>
                  <a:schemeClr val="tx1"/>
                </a:solidFill>
              </a:rPr>
              <a:t>саморазвивающего</a:t>
            </a:r>
            <a:r>
              <a:rPr lang="ru-RU" altLang="ru-RU" sz="2200" dirty="0">
                <a:solidFill>
                  <a:schemeClr val="tx1"/>
                </a:solidFill>
              </a:rPr>
              <a:t> обучения  (</a:t>
            </a:r>
            <a:r>
              <a:rPr lang="ru-RU" altLang="ru-RU" sz="2200" dirty="0" err="1">
                <a:solidFill>
                  <a:schemeClr val="tx1"/>
                </a:solidFill>
              </a:rPr>
              <a:t>Селевко</a:t>
            </a:r>
            <a:r>
              <a:rPr lang="ru-RU" altLang="ru-RU" sz="2200" dirty="0">
                <a:solidFill>
                  <a:schemeClr val="tx1"/>
                </a:solidFill>
              </a:rPr>
              <a:t>  Г.К. );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Педагогика сотрудничества  («проникающая технология»);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Адаптивная система обучения;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Гуманно-личностная технология  </a:t>
            </a:r>
            <a:r>
              <a:rPr lang="ru-RU" altLang="ru-RU" sz="2200" dirty="0" err="1">
                <a:solidFill>
                  <a:schemeClr val="tx1"/>
                </a:solidFill>
              </a:rPr>
              <a:t>Амонашвили</a:t>
            </a:r>
            <a:r>
              <a:rPr lang="ru-RU" altLang="ru-RU" sz="2200" dirty="0">
                <a:solidFill>
                  <a:schemeClr val="tx1"/>
                </a:solidFill>
              </a:rPr>
              <a:t> Ш.А.;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Технология полного усвоения знаний;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Игровые технологии;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Технологии развивающего обучения;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Проблемное обучение;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Технологии  </a:t>
            </a:r>
            <a:r>
              <a:rPr lang="ru-RU" altLang="ru-RU" sz="2200" dirty="0" err="1">
                <a:solidFill>
                  <a:schemeClr val="tx1"/>
                </a:solidFill>
              </a:rPr>
              <a:t>разноуровневого</a:t>
            </a:r>
            <a:r>
              <a:rPr lang="ru-RU" altLang="ru-RU" sz="2200" dirty="0">
                <a:solidFill>
                  <a:schemeClr val="tx1"/>
                </a:solidFill>
              </a:rPr>
              <a:t> обучения;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Технология исследовательского обучения;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Технология индивидуального обучения (индивидуальный подход, индивидуализация обучения, метод проектов);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Коллективный способ обучения;</a:t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</a:rPr>
              <a:t>Технологии модульного обучения.</a:t>
            </a:r>
            <a:br>
              <a:rPr lang="ru-RU" alt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3608" y="692696"/>
            <a:ext cx="7024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+mj-lt"/>
              </a:rPr>
              <a:t>Сравним </a:t>
            </a: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традиционное обучение и ЛОО</a:t>
            </a: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616126" y="6182779"/>
            <a:ext cx="1747297" cy="4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0A9F36C-3C49-4A05-93A8-056F3272557C}" type="slidenum">
              <a:rPr lang="ru-RU" altLang="en-US" sz="1000"/>
              <a:pPr algn="r"/>
              <a:t>8</a:t>
            </a:fld>
            <a:endParaRPr lang="ru-RU" altLang="en-US" sz="10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80420"/>
              </p:ext>
            </p:extLst>
          </p:nvPr>
        </p:nvGraphicFramePr>
        <p:xfrm>
          <a:off x="611560" y="1196752"/>
          <a:ext cx="8064896" cy="5187971"/>
        </p:xfrm>
        <a:graphic>
          <a:graphicData uri="http://schemas.openxmlformats.org/drawingml/2006/table">
            <a:tbl>
              <a:tblPr/>
              <a:tblGrid>
                <a:gridCol w="4031048"/>
                <a:gridCol w="4033848"/>
              </a:tblGrid>
              <a:tr h="3097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Традиционный урок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Личностно ориентированный урок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Материал однотипный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Материал разного типа, вида и формы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Преобладают задачи упражнения, выполняемые по образцу (алгоритму)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Преобладают проблемные, неоднозначные задания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Материал практически не отражает различные источники получения информации и не стимулирует к самообразованию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Имеется специальный вид материала: справочно-информационный и самообразовательный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Доля творческих заданий мала (это дополнительный материал для «сильных» учеников)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Большое количество творческих заданий или заданий с творческим продолжением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Чаще фронтальная или самостоятельная работа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Используется материал, рассчитанный на различные виды взаимодействия учащихся по ходу урока (парная работа, групповая)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Класс делится учителем на «сильных», «средних», «слабых»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Разноуровневые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itchFamily="18" charset="0"/>
                        </a:rPr>
                        <a:t> задания различной степени сложности для реализации выбора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3" y="1052736"/>
            <a:ext cx="7330699" cy="49685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69801"/>
            <a:ext cx="81369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</a:t>
            </a:r>
            <a:r>
              <a:rPr lang="ru-RU" sz="2400" b="1" dirty="0">
                <a:latin typeface="Century Schoolbook" panose="02040604050505020304" pitchFamily="18" charset="0"/>
              </a:rPr>
              <a:t>2012</a:t>
            </a:r>
            <a:r>
              <a:rPr lang="ru-RU" sz="2400" b="1" dirty="0"/>
              <a:t> г. </a:t>
            </a:r>
            <a:r>
              <a:rPr lang="ru-RU" sz="2400" b="1" dirty="0" smtClean="0"/>
              <a:t>коллектив </a:t>
            </a:r>
            <a:r>
              <a:rPr lang="ru-RU" sz="2400" b="1" dirty="0" err="1" smtClean="0"/>
              <a:t>Марьяновской</a:t>
            </a:r>
            <a:r>
              <a:rPr lang="ru-RU" sz="2400" b="1" dirty="0" smtClean="0"/>
              <a:t> </a:t>
            </a:r>
            <a:r>
              <a:rPr lang="ru-RU" sz="2400" b="1" dirty="0"/>
              <a:t>ОШ</a:t>
            </a:r>
            <a:br>
              <a:rPr lang="ru-RU" sz="2400" b="1" dirty="0"/>
            </a:br>
            <a:r>
              <a:rPr lang="en-US" sz="2400" b="1" dirty="0"/>
              <a:t> I-III </a:t>
            </a:r>
            <a:r>
              <a:rPr lang="ru-RU" sz="2400" b="1" dirty="0"/>
              <a:t>ступеней </a:t>
            </a:r>
            <a:r>
              <a:rPr lang="ru-RU" sz="2400" b="1" dirty="0" smtClean="0"/>
              <a:t>разработал </a:t>
            </a:r>
          </a:p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362DEB"/>
                </a:solidFill>
              </a:rPr>
              <a:t>Комплексно-целевую программу по методической работе </a:t>
            </a:r>
            <a:r>
              <a:rPr lang="ru-RU" sz="2800" b="1" i="1" dirty="0"/>
              <a:t>«Совершенствование учебно-воспитательного процесса на основе ЛОО» </a:t>
            </a:r>
            <a:r>
              <a:rPr lang="ru-RU" sz="2800" b="1" dirty="0"/>
              <a:t>(</a:t>
            </a:r>
            <a:r>
              <a:rPr lang="ru-RU" sz="2800" b="1" dirty="0">
                <a:latin typeface="Century Schoolbook" panose="02040604050505020304" pitchFamily="18" charset="0"/>
              </a:rPr>
              <a:t>2012-2017</a:t>
            </a:r>
            <a:r>
              <a:rPr lang="ru-RU" sz="2800" b="1" dirty="0"/>
              <a:t> гг.) </a:t>
            </a:r>
          </a:p>
        </p:txBody>
      </p:sp>
    </p:spTree>
    <p:extLst>
      <p:ext uri="{BB962C8B-B14F-4D97-AF65-F5344CB8AC3E}">
        <p14:creationId xmlns:p14="http://schemas.microsoft.com/office/powerpoint/2010/main" val="3035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420</TotalTime>
  <Words>651</Words>
  <Application>Microsoft Office PowerPoint</Application>
  <PresentationFormat>Экран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Личностно ориентированное обучение (ЛОО) в условиях перехода на российское законодательство и ФГОС</vt:lpstr>
      <vt:lpstr>Цель: Обобщить и актуализировать                  знания о  личностно                        ориентированном обучении                 в условиях перехода на                   Российское законодательство                  и ФГОС. </vt:lpstr>
      <vt:lpstr>В новом проекте ФГОС </vt:lpstr>
      <vt:lpstr>В идеале новый стандарт </vt:lpstr>
      <vt:lpstr>Актуальность   личностно ориентированного подхода</vt:lpstr>
      <vt:lpstr>Личностно ориентированное обучение – это такое обучение, в котором принимаются во внимание индивидуальные особенности ребенка.  Именно личность ребенка является тем субъектом, на который и направлен процесс обучения.</vt:lpstr>
      <vt:lpstr>Педагогические технологии  на основе личностно ориентированного  подхода:  Технология саморазвивающего обучения  (Селевко  Г.К. ); Педагогика сотрудничества  («проникающая технология»); Адаптивная система обучения; Гуманно-личностная технология  Амонашвили Ш.А.; Технология полного усвоения знаний; Игровые технологии; Технологии развивающего обучения; Проблемное обучение; Технологии  разноуровневого обучения; Технология исследовательского обучения; Технология индивидуального обучения (индивидуальный подход, индивидуализация обучения, метод проектов); Коллективный способ обучения; Технологии модульного обучения. </vt:lpstr>
      <vt:lpstr> Сравним традиционное обучение и ЛОО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ФОРМЫ РАБОТЫ </vt:lpstr>
      <vt:lpstr>Презентация PowerPoint</vt:lpstr>
      <vt:lpstr>ОСНОВНЫЕ ФОРМЫ РАБОТЫ</vt:lpstr>
      <vt:lpstr>Внедрение здоровьесберегающих технологий</vt:lpstr>
      <vt:lpstr>Школа  молодого специалиста «Поиск»</vt:lpstr>
      <vt:lpstr>Экспериментальная площадка  (2 экспериментальных класса – 7-А, 7-Б кл.)</vt:lpstr>
      <vt:lpstr>Презентация PowerPoint</vt:lpstr>
      <vt:lpstr>Презентация PowerPoint</vt:lpstr>
      <vt:lpstr>Спасибо  за 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</cp:revision>
  <dcterms:created xsi:type="dcterms:W3CDTF">2014-12-13T17:13:42Z</dcterms:created>
  <dcterms:modified xsi:type="dcterms:W3CDTF">2017-11-03T19:31:10Z</dcterms:modified>
</cp:coreProperties>
</file>