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2" r:id="rId4"/>
    <p:sldId id="261" r:id="rId5"/>
    <p:sldId id="271" r:id="rId6"/>
    <p:sldId id="264" r:id="rId7"/>
    <p:sldId id="265" r:id="rId8"/>
    <p:sldId id="266" r:id="rId9"/>
    <p:sldId id="270" r:id="rId10"/>
    <p:sldId id="267" r:id="rId11"/>
    <p:sldId id="256" r:id="rId12"/>
    <p:sldId id="257" r:id="rId13"/>
    <p:sldId id="258" r:id="rId14"/>
    <p:sldId id="259" r:id="rId15"/>
    <p:sldId id="26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93" autoAdjust="0"/>
  </p:normalViewPr>
  <p:slideViewPr>
    <p:cSldViewPr>
      <p:cViewPr varScale="1">
        <p:scale>
          <a:sx n="55" d="100"/>
          <a:sy n="55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86408043973052E-2"/>
          <c:y val="9.5721729800069641E-2"/>
          <c:w val="0.70462360972867666"/>
          <c:h val="0.90427827019993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2785650170435695"/>
                  <c:y val="5.8167247870662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082194013512291"/>
                  <c:y val="-0.16537489084589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0.37500000000000006</c:v>
                </c:pt>
                <c:pt idx="1">
                  <c:v>0.62500000000000011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>
              <a:latin typeface="Georgi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224286807638673E-2"/>
          <c:y val="4.2909914771374603E-2"/>
          <c:w val="0.6880828827661124"/>
          <c:h val="0.84802244195089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30490027856989E-3"/>
                  <c:y val="-2.015649054866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успешности,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652450139285265E-3"/>
                  <c:y val="-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успешности,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6353903064269E-2"/>
                  <c:y val="-2.2676051867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успешности,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2022285588E-2"/>
                  <c:y val="-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успешности,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8-Б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87E-2"/>
                  <c:y val="-3.527385846017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успешности, 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9-Б (1-ый семестр)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6353903064269E-2"/>
                  <c:y val="-3.527385846017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успешности, 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953728"/>
        <c:axId val="42984192"/>
        <c:axId val="0"/>
      </c:bar3DChart>
      <c:catAx>
        <c:axId val="4295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984192"/>
        <c:crosses val="autoZero"/>
        <c:auto val="1"/>
        <c:lblAlgn val="ctr"/>
        <c:lblOffset val="100"/>
        <c:noMultiLvlLbl val="0"/>
      </c:catAx>
      <c:valAx>
        <c:axId val="429841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95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9565696404103"/>
          <c:y val="0.25935074674242542"/>
          <c:w val="0.30704346163739571"/>
          <c:h val="0.42212928722205478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02E-3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качества обучения,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1377466705576E-3"/>
                  <c:y val="-1.40303842519260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качества обучения,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82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качества обучения,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03E-2"/>
                  <c:y val="-1.964222862626141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качества обучения,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256E-2"/>
                  <c:y val="-2.52542939480503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качества обучения, 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9-Б (1-ый семестр)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82E-2"/>
                  <c:y val="-2.52542939480503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качества обучения, 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633280"/>
        <c:axId val="43655552"/>
        <c:axId val="0"/>
      </c:bar3DChart>
      <c:catAx>
        <c:axId val="43633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655552"/>
        <c:crosses val="autoZero"/>
        <c:auto val="1"/>
        <c:lblAlgn val="ctr"/>
        <c:lblOffset val="100"/>
        <c:noMultiLvlLbl val="0"/>
      </c:catAx>
      <c:valAx>
        <c:axId val="43655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633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Начальный</c:v>
                </c:pt>
                <c:pt idx="1">
                  <c:v>Средний</c:v>
                </c:pt>
                <c:pt idx="2">
                  <c:v>Достаточный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Начальный</c:v>
                </c:pt>
                <c:pt idx="1">
                  <c:v>Средний</c:v>
                </c:pt>
                <c:pt idx="2">
                  <c:v>Достаточный</c:v>
                </c:pt>
                <c:pt idx="3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6-Б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Начальный</c:v>
                </c:pt>
                <c:pt idx="1">
                  <c:v>Средний</c:v>
                </c:pt>
                <c:pt idx="2">
                  <c:v>Достаточный</c:v>
                </c:pt>
                <c:pt idx="3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7-Б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Начальный</c:v>
                </c:pt>
                <c:pt idx="1">
                  <c:v>Средний</c:v>
                </c:pt>
                <c:pt idx="2">
                  <c:v>Достаточный</c:v>
                </c:pt>
                <c:pt idx="3">
                  <c:v>Высокий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8-Б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Начальный</c:v>
                </c:pt>
                <c:pt idx="1">
                  <c:v>Средний</c:v>
                </c:pt>
                <c:pt idx="2">
                  <c:v>Достаточный</c:v>
                </c:pt>
                <c:pt idx="3">
                  <c:v>Высокий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9-Б(1-ый сем.)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Начальный</c:v>
                </c:pt>
                <c:pt idx="1">
                  <c:v>Средний</c:v>
                </c:pt>
                <c:pt idx="2">
                  <c:v>Достаточный</c:v>
                </c:pt>
                <c:pt idx="3">
                  <c:v>Высокий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051840"/>
        <c:axId val="45749376"/>
        <c:axId val="0"/>
      </c:bar3DChart>
      <c:catAx>
        <c:axId val="44051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 i="0">
                <a:latin typeface="+mj-lt"/>
                <a:cs typeface="Times New Roman" pitchFamily="18" charset="0"/>
              </a:defRPr>
            </a:pPr>
            <a:endParaRPr lang="ru-RU"/>
          </a:p>
        </c:txPr>
        <c:crossAx val="45749376"/>
        <c:crosses val="autoZero"/>
        <c:auto val="1"/>
        <c:lblAlgn val="ctr"/>
        <c:lblOffset val="100"/>
        <c:noMultiLvlLbl val="0"/>
      </c:catAx>
      <c:valAx>
        <c:axId val="45749376"/>
        <c:scaling>
          <c:orientation val="minMax"/>
          <c:max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5184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2227733243314862"/>
          <c:y val="5.8555795387814066E-2"/>
          <c:w val="0.17985359696448971"/>
          <c:h val="0.3890543907819766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02469135802472E-2"/>
                  <c:y val="-2.806032660894488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балл класса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74E-2"/>
                  <c:y val="-4.489652257431184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балл класса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8.2800000000000011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21E-2"/>
                  <c:y val="-2.52542939480503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Средний балл класса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7.54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-3.64784245916283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балл класса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7.35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21E-2"/>
                  <c:y val="-3.086635926983937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балл класса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7.1899999999999995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9-Б (1-ый семестр)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-2.52542939480503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Средний балл класса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696192"/>
        <c:axId val="136697728"/>
        <c:axId val="0"/>
      </c:bar3DChart>
      <c:catAx>
        <c:axId val="136696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697728"/>
        <c:crosses val="autoZero"/>
        <c:auto val="1"/>
        <c:lblAlgn val="ctr"/>
        <c:lblOffset val="100"/>
        <c:noMultiLvlLbl val="0"/>
      </c:catAx>
      <c:valAx>
        <c:axId val="136697728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696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86;&#1082;&#1083;&#1072;&#1076;%20(&#1087;&#1077;&#1076;&#1089;&#1086;&#1074;&#1077;&#1090;%20%209-&#1041;%20&#1082;&#1083;.)\Sofiya_Rotaru_-_YA_ty_on_ona_Vmeste_-_celaya_strana_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6;&#1082;&#1083;&#1072;&#1076;%20(&#1087;&#1077;&#1076;&#1089;&#1086;&#1074;&#1077;&#1090;%20%209-&#1041;%20&#1082;&#1083;.)\Priklyucheniya_Elektronika_-_Krylatye_kacheli_minus_D_moll_(get-tune.net)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учебно-воспитательной работы в 9-Б классе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6148"/>
            <a:ext cx="8784976" cy="49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98"/>
            <a:ext cx="4671149" cy="27490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7684"/>
            <a:ext cx="4499992" cy="2531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2" y="476672"/>
            <a:ext cx="4422138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31" y="388717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488832" cy="112451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Сравнительная  диаграмма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(уровень   успешности)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0566282"/>
              </p:ext>
            </p:extLst>
          </p:nvPr>
        </p:nvGraphicFramePr>
        <p:xfrm>
          <a:off x="755576" y="1484784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417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Сравнительная диаграмма (уровень качества обучения)</a:t>
            </a:r>
            <a:endParaRPr lang="ru-RU" sz="3200" b="1" i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160615"/>
              </p:ext>
            </p:extLst>
          </p:nvPr>
        </p:nvGraphicFramePr>
        <p:xfrm>
          <a:off x="467544" y="1628800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5109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Сравнительная диаграмма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 (уровень учебных достижений)</a:t>
            </a:r>
            <a:endParaRPr lang="ru-RU" sz="2800" b="1" i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10395"/>
              </p:ext>
            </p:extLst>
          </p:nvPr>
        </p:nvGraphicFramePr>
        <p:xfrm>
          <a:off x="107504" y="1412777"/>
          <a:ext cx="98650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55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Сравнительная диаграмма (средний балл класса)</a:t>
            </a:r>
            <a:endParaRPr lang="ru-RU" sz="3200" b="1" i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621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7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Анализ среднего балла учащегося </a:t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и его рейтинга в классе</a:t>
            </a:r>
            <a:endParaRPr lang="ru-RU" sz="2800" b="1" i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958510"/>
              </p:ext>
            </p:extLst>
          </p:nvPr>
        </p:nvGraphicFramePr>
        <p:xfrm>
          <a:off x="457200" y="1600200"/>
          <a:ext cx="8147248" cy="43078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70384"/>
                <a:gridCol w="1800200"/>
                <a:gridCol w="576064"/>
                <a:gridCol w="648072"/>
                <a:gridCol w="504056"/>
                <a:gridCol w="648072"/>
                <a:gridCol w="504056"/>
                <a:gridCol w="648072"/>
                <a:gridCol w="504056"/>
                <a:gridCol w="648072"/>
                <a:gridCol w="504056"/>
                <a:gridCol w="792088"/>
              </a:tblGrid>
              <a:tr h="5461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 учащегося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5-Б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6-Б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7-Б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8-Б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9-Б (1-ый семестр)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eorgia" pitchFamily="18" charset="0"/>
                        </a:rPr>
                        <a:t>Ср.</a:t>
                      </a:r>
                    </a:p>
                    <a:p>
                      <a:r>
                        <a:rPr lang="ru-RU" sz="1000" dirty="0" smtClean="0">
                          <a:latin typeface="Georgia" pitchFamily="18" charset="0"/>
                        </a:rPr>
                        <a:t>балл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eorgia" pitchFamily="18" charset="0"/>
                        </a:rPr>
                        <a:t>Рейтинговое место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Ср.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балл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Рейтинговое место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Ср.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балл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Рейтинговое место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Ср.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балл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Рейтинговое место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Ср.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балл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eorgia" pitchFamily="18" charset="0"/>
                        </a:rPr>
                        <a:t>Рейтинговое место</a:t>
                      </a:r>
                    </a:p>
                    <a:p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Апостолова С.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Баданюк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А.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Баклашов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Georgia" pitchFamily="18" charset="0"/>
                        </a:rPr>
                        <a:t>Евг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Джагарян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А.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Дытченко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Л.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Клочкова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О.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Ляшук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А.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Georgia" pitchFamily="18" charset="0"/>
                        </a:rPr>
                        <a:t>Остапчук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 С.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Спасибо за внимание!!!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7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83" y="-17389"/>
            <a:ext cx="1898089" cy="3374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" y="-17390"/>
            <a:ext cx="1898089" cy="3374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17388"/>
            <a:ext cx="1898089" cy="3374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46" y="-1"/>
            <a:ext cx="1888308" cy="3356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" y="3588420"/>
            <a:ext cx="1822703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89" y="3564756"/>
            <a:ext cx="1875758" cy="3334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87935"/>
            <a:ext cx="1888309" cy="3356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38" y="3557013"/>
            <a:ext cx="1856805" cy="3300987"/>
          </a:xfrm>
          <a:prstGeom prst="rect">
            <a:avLst/>
          </a:prstGeom>
        </p:spPr>
      </p:pic>
      <p:pic>
        <p:nvPicPr>
          <p:cNvPr id="14" name="Sofiya_Rotaru_-_YA_ty_on_ona_Vmeste_-_celaya_stran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143372" y="5857892"/>
            <a:ext cx="714356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u="sng" dirty="0" smtClean="0">
                <a:solidFill>
                  <a:srgbClr val="FF0000"/>
                </a:solidFill>
                <a:latin typeface="Georgia" pitchFamily="18" charset="0"/>
              </a:rPr>
              <a:t>-Б класс 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8046156" cy="4525963"/>
          </a:xfrm>
        </p:spPr>
      </p:pic>
      <p:pic>
        <p:nvPicPr>
          <p:cNvPr id="6" name="Priklyucheniya_Elektronika_-_Krylatye_kacheli_minus_D_moll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5572140"/>
            <a:ext cx="85725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57592" cy="1719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latin typeface="Georgia" pitchFamily="18" charset="0"/>
              </a:rPr>
              <a:t>                Количественный состав 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               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i="1" dirty="0" smtClean="0">
                <a:latin typeface="Georgia" pitchFamily="18" charset="0"/>
              </a:rPr>
              <a:t>-Б класса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8 уч.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Девочки: 5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Мальчики:3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455330"/>
              </p:ext>
            </p:extLst>
          </p:nvPr>
        </p:nvGraphicFramePr>
        <p:xfrm>
          <a:off x="1331640" y="2060848"/>
          <a:ext cx="7571184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0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  <a:latin typeface="Georgia" pitchFamily="18" charset="0"/>
              </a:rPr>
              <a:t>Заповеди классного руководителя:</a:t>
            </a:r>
            <a:endParaRPr lang="ru-RU" sz="40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dirty="0">
                <a:solidFill>
                  <a:srgbClr val="CC00CC"/>
                </a:solidFill>
                <a:latin typeface="Georgia" pitchFamily="18" charset="0"/>
              </a:rPr>
              <a:t>«Быть классной «мамой» -- дело почётное»  </a:t>
            </a:r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/>
            <a:endParaRPr lang="ru-RU" sz="2400" b="1" dirty="0">
              <a:solidFill>
                <a:srgbClr val="CC00CC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>
                <a:solidFill>
                  <a:srgbClr val="CC00CC"/>
                </a:solidFill>
                <a:latin typeface="Georgia" pitchFamily="18" charset="0"/>
              </a:rPr>
              <a:t>«Если хочешь быть человеком – будь им» </a:t>
            </a:r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/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00CC"/>
                </a:solidFill>
                <a:latin typeface="Georgia" pitchFamily="18" charset="0"/>
              </a:rPr>
              <a:t>«</a:t>
            </a:r>
            <a:r>
              <a:rPr lang="ru-RU" sz="2400" b="1" dirty="0">
                <a:solidFill>
                  <a:srgbClr val="CC00CC"/>
                </a:solidFill>
                <a:latin typeface="Georgia" pitchFamily="18" charset="0"/>
              </a:rPr>
              <a:t>В  слове «мы» -- девять «я», вместе – дружная семья» </a:t>
            </a:r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/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00CC"/>
                </a:solidFill>
                <a:latin typeface="Georgia" pitchFamily="18" charset="0"/>
              </a:rPr>
              <a:t>«</a:t>
            </a:r>
            <a:r>
              <a:rPr lang="ru-RU" sz="2400" b="1" dirty="0">
                <a:solidFill>
                  <a:srgbClr val="CC00CC"/>
                </a:solidFill>
                <a:latin typeface="Georgia" pitchFamily="18" charset="0"/>
              </a:rPr>
              <a:t>Хочешь жить – умей учиться» </a:t>
            </a:r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/>
            <a:endParaRPr lang="ru-RU" sz="2400" b="1" dirty="0" smtClean="0">
              <a:solidFill>
                <a:srgbClr val="CC00CC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00CC"/>
                </a:solidFill>
                <a:latin typeface="Georgia" pitchFamily="18" charset="0"/>
              </a:rPr>
              <a:t>«</a:t>
            </a:r>
            <a:r>
              <a:rPr lang="ru-RU" sz="2400" b="1" dirty="0">
                <a:solidFill>
                  <a:srgbClr val="CC00CC"/>
                </a:solidFill>
                <a:latin typeface="Georgia" pitchFamily="18" charset="0"/>
              </a:rPr>
              <a:t>Родительский дом – начало начал</a:t>
            </a:r>
            <a:r>
              <a:rPr lang="ru-RU" sz="2400" b="1" dirty="0" smtClean="0">
                <a:solidFill>
                  <a:srgbClr val="CC00CC"/>
                </a:solidFill>
                <a:latin typeface="Georgia" pitchFamily="18" charset="0"/>
              </a:rPr>
              <a:t>»</a:t>
            </a:r>
            <a:endParaRPr lang="ru-RU" sz="2400" b="1" dirty="0">
              <a:solidFill>
                <a:srgbClr val="CC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45598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6966" y="2726906"/>
            <a:ext cx="4662603" cy="34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678" y="544497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57851"/>
            <a:ext cx="3968571" cy="5291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681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6" y="1412776"/>
            <a:ext cx="4956043" cy="2957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928" y="1503800"/>
            <a:ext cx="6012160" cy="33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2" y="8508"/>
            <a:ext cx="6080876" cy="3420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62726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269</Words>
  <Application>Microsoft Office PowerPoint</Application>
  <PresentationFormat>Экран (4:3)</PresentationFormat>
  <Paragraphs>157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Анализ учебно-воспитательной работы в 9-Б классе</vt:lpstr>
      <vt:lpstr>Презентация PowerPoint</vt:lpstr>
      <vt:lpstr>9-Б класс </vt:lpstr>
      <vt:lpstr>                Количественный состав                                    9-Б класса Всего: 8 уч. Девочки: 5 Мальчики:3 </vt:lpstr>
      <vt:lpstr>Заповеди классного руководителя: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Сравнительная  диаграмма (уровень   успешности)</vt:lpstr>
      <vt:lpstr>Сравнительная диаграмма (уровень качества обучения)</vt:lpstr>
      <vt:lpstr>Сравнительная диаграмма  (уровень учебных достижений)</vt:lpstr>
      <vt:lpstr>Сравнительная диаграмма (средний балл класса)</vt:lpstr>
      <vt:lpstr>Анализ среднего балла учащегося  и его рейтинга в классе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диаграмма (уровень успешности)</dc:title>
  <dc:creator>111</dc:creator>
  <cp:lastModifiedBy>Admin</cp:lastModifiedBy>
  <cp:revision>30</cp:revision>
  <dcterms:created xsi:type="dcterms:W3CDTF">2014-04-22T18:17:08Z</dcterms:created>
  <dcterms:modified xsi:type="dcterms:W3CDTF">2017-11-03T19:20:58Z</dcterms:modified>
</cp:coreProperties>
</file>